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6" r:id="rId2"/>
    <p:sldId id="281" r:id="rId3"/>
    <p:sldId id="269" r:id="rId4"/>
    <p:sldId id="270" r:id="rId5"/>
    <p:sldId id="272" r:id="rId6"/>
    <p:sldId id="273" r:id="rId7"/>
    <p:sldId id="271" r:id="rId8"/>
    <p:sldId id="276" r:id="rId9"/>
    <p:sldId id="277" r:id="rId10"/>
    <p:sldId id="280" r:id="rId11"/>
    <p:sldId id="278" r:id="rId12"/>
    <p:sldId id="274" r:id="rId13"/>
    <p:sldId id="279" r:id="rId14"/>
    <p:sldId id="264" r:id="rId15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920">
          <p15:clr>
            <a:srgbClr val="A4A3A4"/>
          </p15:clr>
        </p15:guide>
        <p15:guide id="4" pos="39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4605" autoAdjust="0"/>
  </p:normalViewPr>
  <p:slideViewPr>
    <p:cSldViewPr>
      <p:cViewPr varScale="1">
        <p:scale>
          <a:sx n="103" d="100"/>
          <a:sy n="103" d="100"/>
        </p:scale>
        <p:origin x="776" y="176"/>
      </p:cViewPr>
      <p:guideLst>
        <p:guide pos="3839"/>
        <p:guide orient="horz" pos="2160"/>
        <p:guide orient="horz" pos="1920"/>
        <p:guide pos="39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3/5/18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3/5/18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3/5/18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3/5/18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2" y="2438400"/>
            <a:ext cx="10897795" cy="1470025"/>
          </a:xfrm>
        </p:spPr>
        <p:txBody>
          <a:bodyPr>
            <a:noAutofit/>
          </a:bodyPr>
          <a:lstStyle/>
          <a:p>
            <a:r>
              <a:rPr lang="en-US" sz="7200" b="1" spc="300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cs typeface="Stencil"/>
              </a:rPr>
              <a:t>Anatomy of a           Chemical Agents Program</a:t>
            </a:r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36" y="45402"/>
            <a:ext cx="1364082" cy="1783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75181" y="1704573"/>
            <a:ext cx="1486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75181" y="16764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90212" y="22098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229848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Purpose: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2438" indent="-452438"/>
            <a:r>
              <a:rPr lang="en-US" sz="3200" dirty="0">
                <a:latin typeface="+mj-lt"/>
              </a:rPr>
              <a:t>To get You Thinking about your Team’s Chemical Agent Program</a:t>
            </a:r>
          </a:p>
          <a:p>
            <a:pPr marL="452438" indent="-452438"/>
            <a:r>
              <a:rPr lang="en-US" sz="3200" dirty="0">
                <a:solidFill>
                  <a:srgbClr val="FFFFFF"/>
                </a:solidFill>
                <a:latin typeface="+mj-lt"/>
              </a:rPr>
              <a:t>Start CAI with an Understanding of         the Basic Components of a Chemical     Agent Program </a:t>
            </a:r>
            <a:endParaRPr lang="en-US" sz="3200" b="1" dirty="0">
              <a:latin typeface="+mj-lt"/>
            </a:endParaRPr>
          </a:p>
          <a:p>
            <a:endParaRPr lang="en-US" dirty="0"/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612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2612" y="1780773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198221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Break Out Group: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9372598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900" dirty="0">
                <a:solidFill>
                  <a:srgbClr val="FFFFFF"/>
                </a:solidFill>
                <a:latin typeface="+mj-lt"/>
                <a:cs typeface=""/>
              </a:rPr>
              <a:t>At the End of this Presentation, each CAI Team will Present the Following:</a:t>
            </a:r>
          </a:p>
          <a:p>
            <a:pPr marL="452438" indent="-452438">
              <a:lnSpc>
                <a:spcPct val="120000"/>
              </a:lnSpc>
            </a:pPr>
            <a:endParaRPr lang="en-US" sz="1700" dirty="0">
              <a:solidFill>
                <a:srgbClr val="FFFFFF"/>
              </a:solidFill>
              <a:latin typeface="+mj-lt"/>
              <a:cs typeface=""/>
            </a:endParaRPr>
          </a:p>
          <a:p>
            <a:pPr marL="1485900" lvl="1" indent="-685800">
              <a:buFont typeface="+mj-lt"/>
              <a:buAutoNum type="arabicPeriod"/>
            </a:pPr>
            <a:r>
              <a:rPr lang="en-US" sz="4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What are you doing right in your programs?</a:t>
            </a:r>
          </a:p>
          <a:p>
            <a:pPr marL="1485900" lvl="1" indent="-685800">
              <a:buFont typeface="+mj-lt"/>
              <a:buAutoNum type="arabicPeriod"/>
            </a:pPr>
            <a:endParaRPr lang="en-US" sz="17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1489075" lvl="1" indent="-688975">
              <a:buFont typeface="+mj-lt"/>
              <a:buAutoNum type="arabicPeriod"/>
            </a:pPr>
            <a:r>
              <a:rPr lang="en-US" sz="4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What is the worse thing in your programs?</a:t>
            </a:r>
          </a:p>
          <a:p>
            <a:pPr marL="1489075" lvl="1" indent="-688975">
              <a:buFont typeface="+mj-lt"/>
              <a:buAutoNum type="arabicPeriod"/>
            </a:pPr>
            <a:endParaRPr lang="en-US" sz="15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1485900" lvl="1" indent="-6858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What are the first changes in your programs   you will make? </a:t>
            </a:r>
          </a:p>
          <a:p>
            <a:pPr marL="0" lvl="1" indent="0" algn="ctr">
              <a:spcBef>
                <a:spcPts val="1800"/>
              </a:spcBef>
              <a:buNone/>
            </a:pPr>
            <a:endParaRPr lang="en-US" sz="3200" b="1" dirty="0">
              <a:solidFill>
                <a:srgbClr val="FF0000"/>
              </a:solidFill>
              <a:latin typeface="+mj-lt"/>
            </a:endParaRPr>
          </a:p>
          <a:p>
            <a:pPr marL="0" lvl="1" indent="0" algn="ctr">
              <a:spcBef>
                <a:spcPts val="1800"/>
              </a:spcBef>
              <a:buNone/>
            </a:pPr>
            <a:r>
              <a:rPr lang="en-US" sz="8000" b="1" dirty="0">
                <a:solidFill>
                  <a:srgbClr val="FF0000"/>
                </a:solidFill>
                <a:latin typeface="+mj-lt"/>
              </a:rPr>
              <a:t>5 Minutes per Team</a:t>
            </a:r>
            <a:endParaRPr lang="en-US" sz="8000" dirty="0"/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9962" y="1781889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156516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Responsibility and Philosophy: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752600"/>
            <a:ext cx="9144000" cy="4572000"/>
          </a:xfrm>
        </p:spPr>
        <p:txBody>
          <a:bodyPr>
            <a:normAutofit fontScale="92500" lnSpcReduction="10000"/>
          </a:bodyPr>
          <a:lstStyle/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What is your C/A Program Responsible for? </a:t>
            </a:r>
          </a:p>
          <a:p>
            <a:pPr marL="800100" lvl="2" indent="-342900">
              <a:buFont typeface="Wingdings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Tactical </a:t>
            </a:r>
          </a:p>
          <a:p>
            <a:pPr marL="800100" lvl="2" indent="-342900">
              <a:buFont typeface="Wingdings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Mobile Field Force</a:t>
            </a:r>
          </a:p>
          <a:p>
            <a:pPr marL="800100" lvl="2" indent="-342900">
              <a:buFont typeface="Wingdings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Fit Testing</a:t>
            </a:r>
          </a:p>
          <a:p>
            <a:pPr marL="628650" lvl="2" indent="-171450">
              <a:buFont typeface="Wingdings" charset="2"/>
              <a:buChar char="§"/>
            </a:pPr>
            <a:endParaRPr lang="en-US" sz="1200" dirty="0">
              <a:latin typeface="+mj-lt"/>
            </a:endParaRPr>
          </a:p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What is your C/A Program Philosophy?</a:t>
            </a:r>
          </a:p>
          <a:p>
            <a:pPr marL="800100" lvl="2" indent="-342900">
              <a:buFont typeface="Wingdings" charset="2"/>
              <a:buChar char="§"/>
              <a:tabLst>
                <a:tab pos="0" algn="l"/>
              </a:tabLst>
            </a:pPr>
            <a:r>
              <a:rPr lang="en-US" sz="2400" dirty="0">
                <a:solidFill>
                  <a:srgbClr val="EEC517"/>
                </a:solidFill>
                <a:latin typeface="+mj-lt"/>
              </a:rPr>
              <a:t>My “Boss” Hates Gas! </a:t>
            </a:r>
          </a:p>
          <a:p>
            <a:pPr marL="800100" lvl="2" indent="-342900">
              <a:buFont typeface="Wingdings" charset="2"/>
              <a:buChar char="§"/>
              <a:tabLst>
                <a:tab pos="0" algn="l"/>
              </a:tabLst>
            </a:pPr>
            <a:r>
              <a:rPr lang="en-US" sz="2400" dirty="0">
                <a:solidFill>
                  <a:srgbClr val="EEC517"/>
                </a:solidFill>
                <a:latin typeface="+mj-lt"/>
              </a:rPr>
              <a:t>Gas Formulas </a:t>
            </a:r>
          </a:p>
          <a:p>
            <a:pPr marL="1198562" lvl="3" indent="-342900">
              <a:buFont typeface="Wingdings" charset="2"/>
              <a:buChar char="§"/>
              <a:tabLst>
                <a:tab pos="0" algn="l"/>
              </a:tabLst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NTOA vs. CATO 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marL="741363" lvl="2" indent="-284163">
              <a:buFont typeface="Wingdings" charset="2"/>
              <a:buChar char="§"/>
            </a:pPr>
            <a:endParaRPr lang="en-US" sz="1200" dirty="0">
              <a:solidFill>
                <a:srgbClr val="FFFFFF"/>
              </a:solidFill>
              <a:latin typeface="+mj-lt"/>
            </a:endParaRPr>
          </a:p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Past Program Philosophies </a:t>
            </a:r>
          </a:p>
          <a:p>
            <a:pPr marL="285750" lvl="1" indent="-285750">
              <a:buFont typeface="Wingdings" charset="2"/>
              <a:buChar char="§"/>
            </a:pPr>
            <a:endParaRPr lang="en-US" sz="1400" b="1" dirty="0">
              <a:solidFill>
                <a:srgbClr val="FFFFFF"/>
              </a:solidFill>
              <a:latin typeface="+mj-lt"/>
            </a:endParaRPr>
          </a:p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Who Came Before You? </a:t>
            </a:r>
          </a:p>
          <a:p>
            <a:pPr>
              <a:buFont typeface="Wingdings" charset="2"/>
              <a:buChar char="§"/>
            </a:pPr>
            <a:endParaRPr lang="en-US" dirty="0"/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9962" y="1785724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115409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Instructor Cadre: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10363198" cy="4267200"/>
          </a:xfrm>
        </p:spPr>
        <p:txBody>
          <a:bodyPr>
            <a:normAutofit fontScale="77500" lnSpcReduction="20000"/>
          </a:bodyPr>
          <a:lstStyle/>
          <a:p>
            <a:pPr marL="571500" lvl="1" indent="-571500">
              <a:lnSpc>
                <a:spcPct val="120000"/>
              </a:lnSpc>
              <a:buFont typeface="Wingdings" charset="2"/>
              <a:buChar char="§"/>
            </a:pPr>
            <a:r>
              <a:rPr lang="en-US" sz="3600" b="1" dirty="0">
                <a:latin typeface="+mj-lt"/>
              </a:rPr>
              <a:t>The Quality of Instructors will make or      Break your Program!</a:t>
            </a:r>
          </a:p>
          <a:p>
            <a:pPr marL="0" lvl="1" indent="0">
              <a:buNone/>
            </a:pPr>
            <a:endParaRPr lang="en-US" sz="1300" b="1" dirty="0">
              <a:latin typeface="+mj-lt"/>
            </a:endParaRPr>
          </a:p>
          <a:p>
            <a:pPr marL="571500" lvl="1" indent="-571500">
              <a:buFont typeface="Wingdings" charset="2"/>
              <a:buChar char="§"/>
            </a:pPr>
            <a:r>
              <a:rPr lang="en-US" sz="3600" b="1" dirty="0">
                <a:latin typeface="+mj-lt"/>
              </a:rPr>
              <a:t>How Selected? </a:t>
            </a:r>
          </a:p>
          <a:p>
            <a:pPr marL="571500" lvl="1" indent="-571500">
              <a:buFont typeface="Wingdings" charset="2"/>
              <a:buChar char="§"/>
            </a:pPr>
            <a:endParaRPr lang="en-US" sz="1300" b="1" dirty="0">
              <a:latin typeface="+mj-lt"/>
            </a:endParaRPr>
          </a:p>
          <a:p>
            <a:pPr marL="571500" lvl="1" indent="-571500">
              <a:buFont typeface="Wingdings" charset="2"/>
              <a:buChar char="§"/>
            </a:pPr>
            <a:r>
              <a:rPr lang="en-US" sz="3600" b="1" dirty="0">
                <a:latin typeface="+mj-lt"/>
              </a:rPr>
              <a:t>Recurrent Training</a:t>
            </a:r>
          </a:p>
          <a:p>
            <a:pPr marL="571500" lvl="1" indent="-571500">
              <a:buFont typeface="Wingdings" charset="2"/>
              <a:buChar char="§"/>
            </a:pPr>
            <a:endParaRPr lang="en-US" sz="1300" b="1" dirty="0">
              <a:latin typeface="+mj-lt"/>
            </a:endParaRPr>
          </a:p>
          <a:p>
            <a:pPr marL="571500" lvl="1" indent="-571500">
              <a:buFont typeface="Wingdings" charset="2"/>
              <a:buChar char="§"/>
            </a:pPr>
            <a:r>
              <a:rPr lang="en-US" sz="3600" b="1" dirty="0">
                <a:latin typeface="+mj-lt"/>
              </a:rPr>
              <a:t>Instructors that </a:t>
            </a:r>
            <a:r>
              <a:rPr lang="en-US" sz="3600" i="1" dirty="0">
                <a:solidFill>
                  <a:srgbClr val="FF0000"/>
                </a:solidFill>
                <a:latin typeface="+mj-lt"/>
              </a:rPr>
              <a:t>“Know their Business”  </a:t>
            </a:r>
          </a:p>
          <a:p>
            <a:pPr marL="1316038" lvl="1" indent="0">
              <a:spcBef>
                <a:spcPts val="1800"/>
              </a:spcBef>
              <a:buNone/>
              <a:tabLst>
                <a:tab pos="1260475" algn="l"/>
              </a:tabLst>
            </a:pPr>
            <a:endParaRPr lang="en-US" dirty="0"/>
          </a:p>
          <a:p>
            <a:pPr marL="685800" lvl="1" indent="0">
              <a:spcBef>
                <a:spcPts val="1800"/>
              </a:spcBef>
              <a:buNone/>
            </a:pPr>
            <a:r>
              <a:rPr lang="en-US" sz="3200" b="1" i="1" dirty="0">
                <a:solidFill>
                  <a:srgbClr val="FFFF00"/>
                </a:solidFill>
                <a:latin typeface="+mj-lt"/>
                <a:cs typeface="Times New Roman"/>
              </a:rPr>
              <a:t>“There is a time and a place to gas,                                               </a:t>
            </a:r>
          </a:p>
          <a:p>
            <a:pPr marL="1316038" lvl="1" indent="0">
              <a:spcBef>
                <a:spcPts val="1800"/>
              </a:spcBef>
              <a:buNone/>
              <a:tabLst>
                <a:tab pos="1260475" algn="l"/>
              </a:tabLst>
            </a:pPr>
            <a:r>
              <a:rPr lang="en-US" sz="3200" b="1" i="1" dirty="0">
                <a:solidFill>
                  <a:srgbClr val="FFFF00"/>
                </a:solidFill>
                <a:latin typeface="+mj-lt"/>
                <a:cs typeface="Times New Roman"/>
              </a:rPr>
              <a:t>              you need to know what time it is!” </a:t>
            </a:r>
            <a:endParaRPr lang="en-US" sz="3200" b="1" dirty="0">
              <a:solidFill>
                <a:srgbClr val="FFFF00"/>
              </a:solidFill>
              <a:latin typeface="+mj-lt"/>
              <a:cs typeface="Times New Roman"/>
            </a:endParaRPr>
          </a:p>
          <a:p>
            <a:pPr marL="685800" indent="0"/>
            <a:endParaRPr lang="en-US" dirty="0"/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20278" y="1780773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20785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2" y="-457200"/>
            <a:ext cx="5697685" cy="30480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cs typeface="Stencil"/>
              </a:rPr>
              <a:t>  Knowing </a:t>
            </a:r>
            <a:br>
              <a:rPr lang="en-US" sz="54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cs typeface="Stencil"/>
              </a:rPr>
            </a:br>
            <a:r>
              <a:rPr lang="en-US" sz="54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cs typeface="Stencil"/>
              </a:rPr>
              <a:t>      Our </a:t>
            </a:r>
            <a:br>
              <a:rPr lang="en-US" sz="54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cs typeface="Stencil"/>
              </a:rPr>
            </a:br>
            <a:r>
              <a:rPr lang="en-US" sz="54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cs typeface="Stencil"/>
              </a:rPr>
              <a:t>      Business!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CAI March 2009 77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" t="22061" r="5544" b="-22061"/>
          <a:stretch/>
        </p:blipFill>
        <p:spPr>
          <a:xfrm>
            <a:off x="8532812" y="3657600"/>
            <a:ext cx="5639270" cy="4114800"/>
          </a:xfrm>
          <a:prstGeom prst="rect">
            <a:avLst/>
          </a:prstGeom>
        </p:spPr>
      </p:pic>
      <p:pic>
        <p:nvPicPr>
          <p:cNvPr id="11" name="Picture 10" descr="CAI 042912 MASTER 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3459"/>
            <a:ext cx="3884613" cy="2766659"/>
          </a:xfrm>
          <a:prstGeom prst="rect">
            <a:avLst/>
          </a:prstGeom>
        </p:spPr>
      </p:pic>
      <p:pic>
        <p:nvPicPr>
          <p:cNvPr id="6" name="Picture 5" descr="IMG_3474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04" r="18904"/>
          <a:stretch/>
        </p:blipFill>
        <p:spPr>
          <a:xfrm>
            <a:off x="6018212" y="3124061"/>
            <a:ext cx="3853461" cy="3854463"/>
          </a:xfrm>
          <a:prstGeom prst="rect">
            <a:avLst/>
          </a:prstGeom>
        </p:spPr>
      </p:pic>
      <p:pic>
        <p:nvPicPr>
          <p:cNvPr id="23" name="Picture 22" descr="Chemical Agent Instructor School 120108 65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6588" y="4054189"/>
            <a:ext cx="6388071" cy="2838517"/>
          </a:xfrm>
          <a:prstGeom prst="rect">
            <a:avLst/>
          </a:prstGeom>
        </p:spPr>
      </p:pic>
      <p:pic>
        <p:nvPicPr>
          <p:cNvPr id="12" name="Picture 11" descr="2014 819 gas 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85946" y="2362200"/>
            <a:ext cx="1684558" cy="198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2014 819 gas fw"/>
          <p:cNvPicPr/>
          <p:nvPr/>
        </p:nvPicPr>
        <p:blipFill rotWithShape="1">
          <a:blip r:embed="rId7" cstate="print"/>
          <a:srcRect l="105" r="31123"/>
          <a:stretch/>
        </p:blipFill>
        <p:spPr bwMode="auto">
          <a:xfrm>
            <a:off x="1598612" y="2362200"/>
            <a:ext cx="2667000" cy="1964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Vapor_Grenade_Recall_Customer_Notification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212" y="0"/>
            <a:ext cx="2673928" cy="36576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 descr="CAI March 2009 001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2" y="3112112"/>
            <a:ext cx="3266378" cy="374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4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Policies and Procedures: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9448798" cy="4267200"/>
          </a:xfrm>
        </p:spPr>
        <p:txBody>
          <a:bodyPr>
            <a:noAutofit/>
          </a:bodyPr>
          <a:lstStyle/>
          <a:p>
            <a:pPr marL="457200" lvl="1" indent="-457200">
              <a:buFont typeface="Wingdings" charset="2"/>
              <a:buChar char="§"/>
              <a:tabLst>
                <a:tab pos="0" algn="l"/>
              </a:tabLst>
            </a:pPr>
            <a:r>
              <a:rPr lang="en-US" sz="2800" b="1" dirty="0">
                <a:latin typeface="+mj-lt"/>
              </a:rPr>
              <a:t>How Modern are your Policies and Procedures?</a:t>
            </a:r>
          </a:p>
          <a:p>
            <a:pPr marL="457200" lvl="1" indent="-457200">
              <a:buFont typeface="Wingdings" charset="2"/>
              <a:buChar char="§"/>
              <a:tabLst>
                <a:tab pos="0" algn="l"/>
              </a:tabLst>
            </a:pPr>
            <a:endParaRPr lang="en-US" sz="1200" b="1" dirty="0">
              <a:latin typeface="+mj-lt"/>
            </a:endParaRPr>
          </a:p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Who Authors these Polices and Procedures?</a:t>
            </a:r>
          </a:p>
          <a:p>
            <a:pPr marL="0" lvl="1" indent="0">
              <a:buNone/>
            </a:pPr>
            <a:endParaRPr lang="en-US" sz="1200" b="1" dirty="0">
              <a:latin typeface="+mj-lt"/>
            </a:endParaRPr>
          </a:p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Does your Program have Policies Related to: </a:t>
            </a:r>
          </a:p>
          <a:p>
            <a:pPr marL="457200" lvl="1" indent="-457200">
              <a:buFont typeface="Wingdings" charset="2"/>
              <a:buChar char="§"/>
            </a:pPr>
            <a:endParaRPr lang="en-US" sz="800" b="1" dirty="0">
              <a:latin typeface="+mj-lt"/>
            </a:endParaRPr>
          </a:p>
          <a:p>
            <a:pPr marL="1084263" lvl="2" indent="-338138">
              <a:buFont typeface="Wingdings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+mj-lt"/>
              </a:rPr>
              <a:t>Patrol and Chemical Agents </a:t>
            </a:r>
          </a:p>
          <a:p>
            <a:pPr marL="1084263" lvl="2" indent="-338138">
              <a:buFont typeface="Wingdings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+mj-lt"/>
              </a:rPr>
              <a:t>Different Polices for Patrol vs. Tactical Units</a:t>
            </a:r>
          </a:p>
          <a:p>
            <a:pPr marL="1084263" lvl="2" indent="-338138">
              <a:buFont typeface="Wingdings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+mj-lt"/>
              </a:rPr>
              <a:t>Warning vs. No Warning </a:t>
            </a:r>
          </a:p>
          <a:p>
            <a:pPr marL="1084263" lvl="2" indent="-338138">
              <a:buFont typeface="Wingdings" charset="2"/>
              <a:buChar char="§"/>
            </a:pPr>
            <a:r>
              <a:rPr lang="en-US" sz="2000" dirty="0" err="1">
                <a:solidFill>
                  <a:schemeClr val="accent2"/>
                </a:solidFill>
                <a:latin typeface="+mj-lt"/>
              </a:rPr>
              <a:t>Decon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of Structures/Locations </a:t>
            </a:r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9962" y="1781889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8778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Policies and Procedures: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9905998" cy="4724400"/>
          </a:xfrm>
        </p:spPr>
        <p:txBody>
          <a:bodyPr>
            <a:noAutofit/>
          </a:bodyPr>
          <a:lstStyle/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Does your Program have Policies Related to:</a:t>
            </a:r>
          </a:p>
          <a:p>
            <a:pPr marL="0" lvl="1" indent="0">
              <a:buNone/>
            </a:pPr>
            <a:r>
              <a:rPr lang="en-US" sz="1200" b="1" dirty="0">
                <a:latin typeface="+mj-lt"/>
              </a:rPr>
              <a:t> </a:t>
            </a:r>
            <a:endParaRPr lang="en-US" sz="1200" dirty="0">
              <a:latin typeface="+mj-lt"/>
            </a:endParaRPr>
          </a:p>
          <a:p>
            <a:pPr marL="860425" lvl="2" indent="-4572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Authorization Criteria</a:t>
            </a:r>
          </a:p>
          <a:p>
            <a:pPr marL="860425" lvl="2" indent="-457200">
              <a:buFont typeface="Wingdings" charset="2"/>
              <a:buChar char="§"/>
            </a:pPr>
            <a:endParaRPr lang="en-US" sz="800" dirty="0">
              <a:latin typeface="+mj-lt"/>
            </a:endParaRPr>
          </a:p>
          <a:p>
            <a:pPr marL="1141413" lvl="3" indent="-342900">
              <a:buFont typeface="Wingdings" charset="2"/>
              <a:buChar char="§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Field Command Staff vs. Tactical Command staff</a:t>
            </a:r>
          </a:p>
          <a:p>
            <a:pPr marL="1141413" lvl="3" indent="-342900">
              <a:buFont typeface="Wingdings" charset="2"/>
              <a:buChar char="§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Authorization Levels for Different Situations           </a:t>
            </a:r>
          </a:p>
          <a:p>
            <a:pPr marL="798513" lvl="3" indent="0">
              <a:buNone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 (i.e. patrol OC to crowd control to tactical barricade)</a:t>
            </a:r>
          </a:p>
          <a:p>
            <a:pPr marL="798513" lvl="3" indent="0">
              <a:buNone/>
            </a:pPr>
            <a:endParaRPr lang="en-US" sz="8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860425" lvl="2" indent="-4572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What Chemical Agent should be used for a Given Situation</a:t>
            </a:r>
          </a:p>
          <a:p>
            <a:pPr marL="403225" lvl="2" indent="0">
              <a:buNone/>
            </a:pPr>
            <a:endParaRPr lang="en-US" sz="800" dirty="0">
              <a:latin typeface="+mj-lt"/>
            </a:endParaRPr>
          </a:p>
          <a:p>
            <a:pPr marL="860425" lvl="2" indent="-4572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Type of Chemical Agent –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CN</a:t>
            </a:r>
            <a:r>
              <a:rPr lang="en-US" sz="2400" dirty="0">
                <a:latin typeface="+mj-lt"/>
              </a:rPr>
              <a:t>, </a:t>
            </a:r>
            <a:r>
              <a:rPr lang="en-US" sz="2400" b="1" dirty="0">
                <a:solidFill>
                  <a:schemeClr val="accent5"/>
                </a:solidFill>
                <a:latin typeface="+mj-lt"/>
              </a:rPr>
              <a:t>OC</a:t>
            </a:r>
            <a:r>
              <a:rPr lang="en-US" sz="2400" dirty="0">
                <a:latin typeface="+mj-lt"/>
              </a:rPr>
              <a:t>, and/or </a:t>
            </a:r>
            <a:r>
              <a:rPr lang="en-US" sz="2400" b="1" dirty="0">
                <a:ln>
                  <a:solidFill>
                    <a:schemeClr val="bg1">
                      <a:alpha val="26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j-lt"/>
              </a:rPr>
              <a:t>CS</a:t>
            </a:r>
            <a:r>
              <a:rPr lang="en-US" sz="2400" dirty="0">
                <a:latin typeface="+mj-lt"/>
              </a:rPr>
              <a:t> </a:t>
            </a:r>
          </a:p>
          <a:p>
            <a:pPr marL="403225" lvl="2" indent="0">
              <a:buNone/>
            </a:pPr>
            <a:endParaRPr lang="en-US" sz="800" dirty="0">
              <a:latin typeface="+mj-lt"/>
            </a:endParaRPr>
          </a:p>
          <a:p>
            <a:pPr marL="860425" lvl="2" indent="-4572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How many Chemical Agent companies should your  Agency </a:t>
            </a:r>
            <a:r>
              <a:rPr lang="en-US" sz="2400">
                <a:latin typeface="+mj-lt"/>
              </a:rPr>
              <a:t>buy from</a:t>
            </a:r>
            <a:endParaRPr lang="en-US" sz="2400" dirty="0">
              <a:latin typeface="+mj-lt"/>
            </a:endParaRPr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5299" y="1780773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378483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Policies and Procedures: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Does your Program have Policies Related to: </a:t>
            </a:r>
          </a:p>
          <a:p>
            <a:pPr marL="746125" lvl="2" indent="-398463">
              <a:buFont typeface="Wingdings" charset="2"/>
              <a:buChar char="§"/>
            </a:pPr>
            <a:r>
              <a:rPr lang="en-US" sz="2400" dirty="0">
                <a:latin typeface="+mj-lt"/>
              </a:rPr>
              <a:t>Budget and Purchasing</a:t>
            </a:r>
          </a:p>
          <a:p>
            <a:pPr marL="746125" lvl="2" indent="-342900">
              <a:buFont typeface="Wingdings" charset="2"/>
              <a:buChar char="§"/>
            </a:pPr>
            <a:endParaRPr lang="en-US" sz="800" dirty="0">
              <a:latin typeface="+mj-lt"/>
            </a:endParaRPr>
          </a:p>
          <a:p>
            <a:pPr marL="746125" lvl="2" indent="-3429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Munitions Rotation, Expired Munitions, and Destruction</a:t>
            </a:r>
          </a:p>
          <a:p>
            <a:pPr marL="746125" lvl="2" indent="-342900">
              <a:buFont typeface="Wingdings" charset="2"/>
              <a:buChar char="§"/>
            </a:pPr>
            <a:endParaRPr lang="en-US" sz="800" dirty="0">
              <a:latin typeface="+mj-lt"/>
            </a:endParaRPr>
          </a:p>
          <a:p>
            <a:pPr marL="746125" lvl="2" indent="-3429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Reporting – Is Chemical Agent Deployment a     Use of Force? </a:t>
            </a:r>
          </a:p>
          <a:p>
            <a:pPr marL="1085850" lvl="3" indent="-34290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Arrest/Incident Report, CIR, and Tracking</a:t>
            </a:r>
          </a:p>
          <a:p>
            <a:pPr marL="1085850" lvl="3" indent="-342900">
              <a:buFont typeface="Wingdings" charset="2"/>
              <a:buChar char="§"/>
            </a:pPr>
            <a:endParaRPr lang="en-US" sz="800" dirty="0">
              <a:solidFill>
                <a:srgbClr val="EEC517"/>
              </a:solidFill>
              <a:latin typeface="+mj-lt"/>
            </a:endParaRPr>
          </a:p>
          <a:p>
            <a:pPr marL="746125" lvl="2" indent="-342900">
              <a:buFont typeface="Wingdings" charset="2"/>
              <a:buChar char="§"/>
            </a:pPr>
            <a:r>
              <a:rPr lang="en-US" sz="2400" dirty="0">
                <a:latin typeface="+mj-lt"/>
              </a:rPr>
              <a:t>APRs – Gas Masks </a:t>
            </a:r>
          </a:p>
          <a:p>
            <a:pPr marL="1030287" lvl="3" indent="-34290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Who Purchases</a:t>
            </a:r>
          </a:p>
          <a:p>
            <a:pPr marL="1030287" lvl="3" indent="-34290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Inspection/Maintenance </a:t>
            </a:r>
          </a:p>
          <a:p>
            <a:pPr marL="1030287" lvl="3" indent="-34290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Storage, Fit Testing, and OSHA Regulations</a:t>
            </a:r>
            <a:r>
              <a:rPr lang="en-US" sz="2000" dirty="0">
                <a:latin typeface="+mj-lt"/>
              </a:rPr>
              <a:t>  </a:t>
            </a:r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9962" y="1801540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54759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Policies and Procedures: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4572000"/>
          </a:xfrm>
        </p:spPr>
        <p:txBody>
          <a:bodyPr>
            <a:noAutofit/>
          </a:bodyPr>
          <a:lstStyle/>
          <a:p>
            <a:pPr marL="342900" lvl="1" indent="-342900">
              <a:buFont typeface="Wingdings" charset="2"/>
              <a:buChar char="§"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Does your Program have Policies Related to: </a:t>
            </a:r>
          </a:p>
          <a:p>
            <a:pPr marL="688975" lvl="2" indent="-285750">
              <a:buFont typeface="Wingdings" charset="2"/>
              <a:buChar char="§"/>
            </a:pPr>
            <a:r>
              <a:rPr lang="en-US" sz="2400" dirty="0">
                <a:solidFill>
                  <a:srgbClr val="FFFFFF"/>
                </a:solidFill>
                <a:latin typeface="+mj-lt"/>
              </a:rPr>
              <a:t>Storage</a:t>
            </a:r>
            <a:r>
              <a:rPr lang="en-US" sz="2800" dirty="0">
                <a:solidFill>
                  <a:srgbClr val="FFFFFF"/>
                </a:solidFill>
                <a:latin typeface="+mj-lt"/>
              </a:rPr>
              <a:t> </a:t>
            </a:r>
          </a:p>
          <a:p>
            <a:pPr marL="1028700" lvl="3" indent="-285750">
              <a:buFont typeface="Wingdings" charset="2"/>
              <a:buChar char="§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Main Body Storage </a:t>
            </a:r>
          </a:p>
          <a:p>
            <a:pPr marL="1028700" lvl="3" indent="-285750">
              <a:buFont typeface="Wingdings" charset="2"/>
              <a:buChar char="§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Vehicle </a:t>
            </a:r>
          </a:p>
          <a:p>
            <a:pPr marL="1028700" lvl="3" indent="-285750">
              <a:buFont typeface="Wingdings" charset="2"/>
              <a:buChar char="§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Access to Munitions Locker(s)  </a:t>
            </a:r>
          </a:p>
          <a:p>
            <a:pPr marL="688975" lvl="2" indent="-285750">
              <a:buFont typeface="Wingdings" charset="2"/>
              <a:buChar char="§"/>
            </a:pPr>
            <a:r>
              <a:rPr lang="en-US" sz="2400" dirty="0">
                <a:solidFill>
                  <a:srgbClr val="FFFFFF"/>
                </a:solidFill>
                <a:latin typeface="+mj-lt"/>
              </a:rPr>
              <a:t>Decontamination – Should We Clean It Up?</a:t>
            </a:r>
          </a:p>
          <a:p>
            <a:pPr marL="973137" lvl="3" indent="-28575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Structures</a:t>
            </a:r>
          </a:p>
          <a:p>
            <a:pPr marL="973137" lvl="3" indent="-28575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Notices </a:t>
            </a:r>
          </a:p>
          <a:p>
            <a:pPr marL="973137" lvl="3" indent="-28575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Follow Up </a:t>
            </a:r>
          </a:p>
          <a:p>
            <a:pPr marL="688975" lvl="2" indent="-285750">
              <a:buFont typeface="Wingdings" charset="2"/>
              <a:buChar char="§"/>
            </a:pPr>
            <a:r>
              <a:rPr lang="en-US" sz="2400" dirty="0">
                <a:solidFill>
                  <a:srgbClr val="FFFFFF"/>
                </a:solidFill>
                <a:latin typeface="+mj-lt"/>
              </a:rPr>
              <a:t>After-Action </a:t>
            </a:r>
          </a:p>
          <a:p>
            <a:pPr marL="973137" lvl="3" indent="-28575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Collect Expended Munitions &amp; </a:t>
            </a:r>
            <a:r>
              <a:rPr lang="en-US" sz="2000" dirty="0">
                <a:solidFill>
                  <a:srgbClr val="EEC517"/>
                </a:solidFill>
              </a:rPr>
              <a:t>Book  as  Evidence </a:t>
            </a:r>
            <a:r>
              <a:rPr lang="en-US" sz="2000" dirty="0">
                <a:solidFill>
                  <a:srgbClr val="EEC517"/>
                </a:solidFill>
                <a:latin typeface="+mj-lt"/>
              </a:rPr>
              <a:t>(if possible)</a:t>
            </a:r>
          </a:p>
          <a:p>
            <a:pPr marL="973137" lvl="3" indent="-285750">
              <a:buFont typeface="Wingdings" charset="2"/>
              <a:buChar char="§"/>
            </a:pPr>
            <a:r>
              <a:rPr lang="en-US" sz="2000" dirty="0">
                <a:solidFill>
                  <a:srgbClr val="EEC517"/>
                </a:solidFill>
                <a:latin typeface="+mj-lt"/>
              </a:rPr>
              <a:t>Photos / Videos </a:t>
            </a:r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9962" y="1774681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231905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Training: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9905998" cy="4419600"/>
          </a:xfrm>
        </p:spPr>
        <p:txBody>
          <a:bodyPr>
            <a:noAutofit/>
          </a:bodyPr>
          <a:lstStyle/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Training Philosophy</a:t>
            </a:r>
          </a:p>
          <a:p>
            <a:pPr marL="746125" lvl="2" indent="-342900">
              <a:buFont typeface="Wingdings" charset="2"/>
              <a:buChar char="§"/>
            </a:pPr>
            <a:r>
              <a:rPr lang="en-US" sz="2400" dirty="0">
                <a:solidFill>
                  <a:srgbClr val="EEC517"/>
                </a:solidFill>
                <a:latin typeface="+mj-lt"/>
              </a:rPr>
              <a:t>Understanding how you do Business as a Tactical Team </a:t>
            </a:r>
          </a:p>
          <a:p>
            <a:pPr marL="746125" lvl="2" indent="-342900">
              <a:buFont typeface="Wingdings" charset="2"/>
              <a:buChar char="§"/>
            </a:pPr>
            <a:r>
              <a:rPr lang="en-US" sz="2400" dirty="0">
                <a:solidFill>
                  <a:srgbClr val="EEC517"/>
                </a:solidFill>
                <a:latin typeface="+mj-lt"/>
              </a:rPr>
              <a:t>To what Level are your Team Members Trained?</a:t>
            </a:r>
          </a:p>
          <a:p>
            <a:pPr marL="746125" lvl="2" indent="-342900">
              <a:buFont typeface="Wingdings" charset="2"/>
              <a:buChar char="§"/>
            </a:pPr>
            <a:r>
              <a:rPr lang="en-US" sz="2400" dirty="0">
                <a:solidFill>
                  <a:srgbClr val="EEC517"/>
                </a:solidFill>
                <a:latin typeface="+mj-lt"/>
              </a:rPr>
              <a:t>Safety </a:t>
            </a:r>
          </a:p>
          <a:p>
            <a:pPr marL="457200" lvl="1" indent="-457200">
              <a:buFont typeface="Wingdings" charset="2"/>
              <a:buChar char="§"/>
            </a:pPr>
            <a:endParaRPr lang="en-US" sz="1200" b="1" dirty="0">
              <a:solidFill>
                <a:srgbClr val="FFFFFF"/>
              </a:solidFill>
              <a:latin typeface="+mj-lt"/>
            </a:endParaRPr>
          </a:p>
          <a:p>
            <a:pPr marL="457200" lvl="1" indent="-457200">
              <a:buFont typeface="Wingdings" charset="2"/>
              <a:buChar char="§"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Having a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“</a:t>
            </a:r>
            <a:r>
              <a:rPr lang="en-US" sz="2800" i="1" dirty="0">
                <a:solidFill>
                  <a:srgbClr val="FF0000"/>
                </a:solidFill>
                <a:latin typeface="+mj-lt"/>
              </a:rPr>
              <a:t>rethink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” </a:t>
            </a:r>
            <a:r>
              <a:rPr lang="en-US" sz="2800" b="1" dirty="0">
                <a:solidFill>
                  <a:srgbClr val="FFFFFF"/>
                </a:solidFill>
                <a:latin typeface="+mj-lt"/>
              </a:rPr>
              <a:t>on Chemical Agent Training</a:t>
            </a:r>
          </a:p>
          <a:p>
            <a:pPr marL="576263" lvl="3" indent="-174625">
              <a:buFont typeface="Wingdings" charset="2"/>
              <a:buChar char="§"/>
            </a:pPr>
            <a:r>
              <a:rPr lang="en-US" sz="2400" b="1" dirty="0">
                <a:solidFill>
                  <a:srgbClr val="EEC517"/>
                </a:solidFill>
                <a:latin typeface="+mj-lt"/>
              </a:rPr>
              <a:t> Frequency of Training </a:t>
            </a:r>
          </a:p>
          <a:p>
            <a:pPr marL="965200" lvl="2" indent="341313">
              <a:buFont typeface="Wingdings" charset="2"/>
              <a:buChar char="§"/>
            </a:pPr>
            <a:r>
              <a:rPr lang="en-US" sz="2400" dirty="0">
                <a:latin typeface="+mj-lt"/>
              </a:rPr>
              <a:t>Annual vs. Monthly vs. Quarterly</a:t>
            </a:r>
          </a:p>
          <a:p>
            <a:pPr marL="965200" lvl="2" indent="341313">
              <a:buFont typeface="Wingdings" charset="2"/>
              <a:buChar char="§"/>
            </a:pPr>
            <a:r>
              <a:rPr lang="en-US" sz="2400" dirty="0">
                <a:latin typeface="+mj-lt"/>
              </a:rPr>
              <a:t>Live Agent vs. Inert</a:t>
            </a:r>
          </a:p>
          <a:p>
            <a:pPr marL="965200" lvl="2" indent="341313">
              <a:buFont typeface="Wingdings" charset="2"/>
              <a:buChar char="§"/>
            </a:pPr>
            <a:r>
              <a:rPr lang="en-US" sz="2400" dirty="0">
                <a:latin typeface="+mj-lt"/>
              </a:rPr>
              <a:t>APRs </a:t>
            </a:r>
          </a:p>
          <a:p>
            <a:pPr marL="0" lvl="1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+mj-lt"/>
              </a:rPr>
              <a:t> </a:t>
            </a:r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6371" y="1780286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322952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Building Towards the Future: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33463" lvl="1" indent="-350838">
              <a:buFont typeface="Wingdings" charset="2"/>
              <a:buChar char="§"/>
            </a:pPr>
            <a:r>
              <a:rPr lang="en-US" sz="3200" b="1" dirty="0">
                <a:solidFill>
                  <a:srgbClr val="EEC517"/>
                </a:solidFill>
                <a:latin typeface="+mj-lt"/>
              </a:rPr>
              <a:t>Command Staff Open Invitation </a:t>
            </a:r>
          </a:p>
          <a:p>
            <a:pPr marL="1033463" lvl="1" indent="-350838">
              <a:buFont typeface="Wingdings" charset="2"/>
              <a:buChar char="§"/>
            </a:pPr>
            <a:r>
              <a:rPr lang="en-US" sz="3200" b="1" dirty="0">
                <a:solidFill>
                  <a:srgbClr val="EEC517"/>
                </a:solidFill>
                <a:latin typeface="+mj-lt"/>
              </a:rPr>
              <a:t>Command Staff Course Development</a:t>
            </a:r>
          </a:p>
          <a:p>
            <a:pPr marL="1033463" lvl="1" indent="-350838">
              <a:buFont typeface="Wingdings" charset="2"/>
              <a:buChar char="§"/>
            </a:pPr>
            <a:r>
              <a:rPr lang="en-US" sz="3200" b="1" dirty="0">
                <a:solidFill>
                  <a:srgbClr val="EEC517"/>
                </a:solidFill>
                <a:latin typeface="+mj-lt"/>
              </a:rPr>
              <a:t>Chemical Agent Surveys</a:t>
            </a:r>
          </a:p>
          <a:p>
            <a:pPr marL="1033463" lvl="1" indent="-350838">
              <a:buFont typeface="Wingdings" charset="2"/>
              <a:buChar char="§"/>
            </a:pPr>
            <a:r>
              <a:rPr lang="en-US" sz="3200" b="1" dirty="0">
                <a:solidFill>
                  <a:srgbClr val="EEC517"/>
                </a:solidFill>
                <a:latin typeface="+mj-lt"/>
              </a:rPr>
              <a:t>Networking</a:t>
            </a:r>
          </a:p>
          <a:p>
            <a:endParaRPr lang="en-US" dirty="0"/>
          </a:p>
        </p:txBody>
      </p:sp>
      <p:pic>
        <p:nvPicPr>
          <p:cNvPr id="4" name="Picture 3" descr="CATO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23" y="152400"/>
            <a:ext cx="1364082" cy="170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9962" y="1780773"/>
            <a:ext cx="1364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800" dirty="0">
                <a:latin typeface="Stencil"/>
                <a:cs typeface="Stencil"/>
              </a:rPr>
              <a:t>CAI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75181" y="1752600"/>
            <a:ext cx="1513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Chemical Agent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0212" y="2286000"/>
            <a:ext cx="169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Stencil"/>
                <a:cs typeface="Stencil"/>
              </a:rPr>
              <a:t>INSTRUCTOR</a:t>
            </a:r>
          </a:p>
        </p:txBody>
      </p:sp>
      <p:pic>
        <p:nvPicPr>
          <p:cNvPr id="10" name="Picture 9" descr="CAI 113009  2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4128459"/>
            <a:ext cx="1827213" cy="2729541"/>
          </a:xfrm>
          <a:prstGeom prst="rect">
            <a:avLst/>
          </a:prstGeom>
        </p:spPr>
      </p:pic>
      <p:pic>
        <p:nvPicPr>
          <p:cNvPr id="11" name="Picture 10" descr="CAI 042912 MASTER 7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36" y="4114800"/>
            <a:ext cx="4130213" cy="2743200"/>
          </a:xfrm>
          <a:prstGeom prst="rect">
            <a:avLst/>
          </a:prstGeom>
        </p:spPr>
      </p:pic>
      <p:pic>
        <p:nvPicPr>
          <p:cNvPr id="12" name="Picture 11" descr="Chemical Agent Instructor School 120108 15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12" y="4114800"/>
            <a:ext cx="2743200" cy="2799736"/>
          </a:xfrm>
          <a:prstGeom prst="rect">
            <a:avLst/>
          </a:prstGeom>
        </p:spPr>
      </p:pic>
      <p:pic>
        <p:nvPicPr>
          <p:cNvPr id="13" name="Picture 12" descr="Chemical Agent Instructor School 120108 09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547" y="4104527"/>
            <a:ext cx="4113213" cy="27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8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CCD030-1D54-413C-B35A-EA2FFAE18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613" y="838200"/>
            <a:ext cx="9144000" cy="2667000"/>
          </a:xfrm>
        </p:spPr>
        <p:txBody>
          <a:bodyPr/>
          <a:lstStyle/>
          <a:p>
            <a:pPr algn="ctr"/>
            <a:r>
              <a:rPr lang="en-US" dirty="0"/>
              <a:t>Questions or Comments </a:t>
            </a:r>
          </a:p>
        </p:txBody>
      </p:sp>
    </p:spTree>
    <p:extLst>
      <p:ext uri="{BB962C8B-B14F-4D97-AF65-F5344CB8AC3E}">
        <p14:creationId xmlns:p14="http://schemas.microsoft.com/office/powerpoint/2010/main" val="355581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CCD030-1D54-413C-B35A-EA2FFAE18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413" y="914400"/>
            <a:ext cx="9144000" cy="2667000"/>
          </a:xfrm>
        </p:spPr>
        <p:txBody>
          <a:bodyPr/>
          <a:lstStyle/>
          <a:p>
            <a:pPr algn="ctr"/>
            <a:r>
              <a:rPr lang="en-US" dirty="0"/>
              <a:t>Breakout Group Exercise </a:t>
            </a:r>
          </a:p>
        </p:txBody>
      </p:sp>
    </p:spTree>
    <p:extLst>
      <p:ext uri="{BB962C8B-B14F-4D97-AF65-F5344CB8AC3E}">
        <p14:creationId xmlns:p14="http://schemas.microsoft.com/office/powerpoint/2010/main" val="75750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6985</TotalTime>
  <Words>537</Words>
  <Application>Microsoft Macintosh PowerPoint</Application>
  <PresentationFormat>Custom</PresentationFormat>
  <Paragraphs>143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Consolas</vt:lpstr>
      <vt:lpstr>Corbel</vt:lpstr>
      <vt:lpstr>Stencil</vt:lpstr>
      <vt:lpstr>Times New Roman</vt:lpstr>
      <vt:lpstr>Wingdings</vt:lpstr>
      <vt:lpstr>Chalkboard 16x9</vt:lpstr>
      <vt:lpstr>Anatomy of a           Chemical Agents Program</vt:lpstr>
      <vt:lpstr>Purpose:</vt:lpstr>
      <vt:lpstr>Break Out Group:</vt:lpstr>
      <vt:lpstr>Responsibility and Philosophy: </vt:lpstr>
      <vt:lpstr>Instructor Cadre:</vt:lpstr>
      <vt:lpstr>  Knowing        Our        Business! </vt:lpstr>
      <vt:lpstr>Policies and Procedures:</vt:lpstr>
      <vt:lpstr>Policies and Procedures:</vt:lpstr>
      <vt:lpstr>Policies and Procedures:</vt:lpstr>
      <vt:lpstr>Policies and Procedures:</vt:lpstr>
      <vt:lpstr>Training:</vt:lpstr>
      <vt:lpstr>Building Towards the Future:</vt:lpstr>
      <vt:lpstr>Questions or Comments </vt:lpstr>
      <vt:lpstr>Breakout Group Exercise 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Top Exercises</dc:title>
  <dc:creator>Sid Heal</dc:creator>
  <cp:lastModifiedBy>Phil Myers</cp:lastModifiedBy>
  <cp:revision>59</cp:revision>
  <cp:lastPrinted>2017-07-11T16:38:55Z</cp:lastPrinted>
  <dcterms:created xsi:type="dcterms:W3CDTF">2017-07-09T14:06:03Z</dcterms:created>
  <dcterms:modified xsi:type="dcterms:W3CDTF">2018-03-05T20:51:42Z</dcterms:modified>
</cp:coreProperties>
</file>